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32.xml" ContentType="application/vnd.openxmlformats-officedocument.presentationml.tags+xml"/>
  <Override PartName="/ppt/notesSlides/notesSlide35.xml" ContentType="application/vnd.openxmlformats-officedocument.presentationml.notesSlide+xml"/>
  <Override PartName="/ppt/tags/tag33.xml" ContentType="application/vnd.openxmlformats-officedocument.presentationml.tag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3"/>
  </p:sldMasterIdLst>
  <p:notesMasterIdLst>
    <p:notesMasterId r:id="rId42"/>
  </p:notesMasterIdLst>
  <p:handoutMasterIdLst>
    <p:handoutMasterId r:id="rId43"/>
  </p:handoutMasterIdLst>
  <p:sldIdLst>
    <p:sldId id="321" r:id="rId4"/>
    <p:sldId id="330" r:id="rId5"/>
    <p:sldId id="290" r:id="rId6"/>
    <p:sldId id="331" r:id="rId7"/>
    <p:sldId id="294" r:id="rId8"/>
    <p:sldId id="2145705951" r:id="rId9"/>
    <p:sldId id="2145705925" r:id="rId10"/>
    <p:sldId id="2145705952" r:id="rId11"/>
    <p:sldId id="2145705988" r:id="rId12"/>
    <p:sldId id="2145705989" r:id="rId13"/>
    <p:sldId id="2145706005" r:id="rId14"/>
    <p:sldId id="2145706006" r:id="rId15"/>
    <p:sldId id="2145705990" r:id="rId16"/>
    <p:sldId id="2145705978" r:id="rId17"/>
    <p:sldId id="2145705991" r:id="rId18"/>
    <p:sldId id="2145706010" r:id="rId19"/>
    <p:sldId id="2145706009" r:id="rId20"/>
    <p:sldId id="2145705992" r:id="rId21"/>
    <p:sldId id="2145706019" r:id="rId22"/>
    <p:sldId id="2145706007" r:id="rId23"/>
    <p:sldId id="2145706008" r:id="rId24"/>
    <p:sldId id="2145706011" r:id="rId25"/>
    <p:sldId id="2145706021" r:id="rId26"/>
    <p:sldId id="2145706012" r:id="rId27"/>
    <p:sldId id="2145706023" r:id="rId28"/>
    <p:sldId id="2145706013" r:id="rId29"/>
    <p:sldId id="2145706017" r:id="rId30"/>
    <p:sldId id="2145706018" r:id="rId31"/>
    <p:sldId id="2145706016" r:id="rId32"/>
    <p:sldId id="2145706014" r:id="rId33"/>
    <p:sldId id="2145706022" r:id="rId34"/>
    <p:sldId id="2145706024" r:id="rId35"/>
    <p:sldId id="2145706015" r:id="rId36"/>
    <p:sldId id="2145706004" r:id="rId37"/>
    <p:sldId id="2145705823" r:id="rId38"/>
    <p:sldId id="2145705934" r:id="rId39"/>
    <p:sldId id="2145705791" r:id="rId40"/>
    <p:sldId id="2145705742" r:id="rId41"/>
  </p:sldIdLst>
  <p:sldSz cx="12192000" cy="6858000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22A221C9-5B71-4357-B92B-47EC9E1F1A43}">
          <p14:sldIdLst/>
        </p14:section>
        <p14:section name="Slide examples" id="{92C1AA63-312F-4789-8247-203676534D38}">
          <p14:sldIdLst>
            <p14:sldId id="321"/>
            <p14:sldId id="330"/>
            <p14:sldId id="290"/>
            <p14:sldId id="331"/>
            <p14:sldId id="294"/>
            <p14:sldId id="2145705951"/>
            <p14:sldId id="2145705925"/>
            <p14:sldId id="2145705952"/>
            <p14:sldId id="2145705988"/>
            <p14:sldId id="2145705989"/>
            <p14:sldId id="2145706005"/>
            <p14:sldId id="2145706006"/>
            <p14:sldId id="2145705990"/>
            <p14:sldId id="2145705978"/>
            <p14:sldId id="2145705991"/>
            <p14:sldId id="2145706010"/>
            <p14:sldId id="2145706009"/>
            <p14:sldId id="2145705992"/>
            <p14:sldId id="2145706019"/>
            <p14:sldId id="2145706007"/>
            <p14:sldId id="2145706008"/>
            <p14:sldId id="2145706011"/>
            <p14:sldId id="2145706021"/>
            <p14:sldId id="2145706012"/>
            <p14:sldId id="2145706023"/>
            <p14:sldId id="2145706013"/>
            <p14:sldId id="2145706017"/>
            <p14:sldId id="2145706018"/>
            <p14:sldId id="2145706016"/>
            <p14:sldId id="2145706014"/>
            <p14:sldId id="2145706022"/>
            <p14:sldId id="2145706024"/>
            <p14:sldId id="2145706015"/>
            <p14:sldId id="2145706004"/>
            <p14:sldId id="2145705823"/>
            <p14:sldId id="2145705934"/>
            <p14:sldId id="2145705791"/>
            <p14:sldId id="214570574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E6CF"/>
    <a:srgbClr val="00467F"/>
    <a:srgbClr val="F300D6"/>
    <a:srgbClr val="9A07CB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70850" autoAdjust="0"/>
  </p:normalViewPr>
  <p:slideViewPr>
    <p:cSldViewPr snapToGrid="0" snapToObjects="1" showGuides="1">
      <p:cViewPr varScale="1">
        <p:scale>
          <a:sx n="58" d="100"/>
          <a:sy n="58" d="100"/>
        </p:scale>
        <p:origin x="1651" y="58"/>
      </p:cViewPr>
      <p:guideLst/>
    </p:cSldViewPr>
  </p:slideViewPr>
  <p:outlineViewPr>
    <p:cViewPr>
      <p:scale>
        <a:sx n="33" d="100"/>
        <a:sy n="33" d="100"/>
      </p:scale>
      <p:origin x="0" y="-246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29.07.2025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DFE5D-810E-B7B7-5950-600A98440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C6FA25-CA38-D556-3F92-5BA45D84D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AC1F3A-A914-804C-5C7B-377EC3FB0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86EEB-14A2-B922-0899-4805CA384E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7816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screen 2: create list screen (when user choose create new)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1: show list type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lt.Title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lt.ListTypeDescription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6360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2: show template from Microsoft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lt.HeaderImage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lt.Title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lt.TemplateDescription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ListTemplate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TemplateProvider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tp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tp.Id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lt.TemplateProviderId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tp.ProviderName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'Microsoft'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3: show template from your organization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lt.HeaderImage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lt.Title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lt.TemplateDescription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ListTemplate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TemplateProvider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tp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tp.Id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lt.TemplateProviderId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tp.ProviderName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'Company'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062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screen 3: create list screen (when user choose List type)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1: show info List type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Title,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ListTypeDescription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HeaderImage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Title = 'List'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2: show all workspace by account 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w.WorkspaceName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w.Icon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Workspace w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WorkspaceMember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wb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wb.WorkspaceId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a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wb.AccountId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3204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57FE4-70E3-1B5F-CCF9-11A8EB13F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4255DC-C8D7-EF03-0A34-D81132ABFE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0FB94B-802A-CACD-3338-346A21899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4AA4E-FAC9-2C83-83C4-44AD52945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7255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ACB74-3AD0-0E34-F02F-3EABC5E34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E32A95-6536-3193-DD80-0A9AD02D0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5B40CB-1DA1-A424-8384-3FB42873F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1E967-2A97-6EA2-F357-FF1925B62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6234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screen 4: when user choose template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1: find list template by 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lt.Title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lt.Sumary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lt.Feature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ListTemplate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478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2: find sample data for list template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tsr.Id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tsr.DisplayOrder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tc.ColumnName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tsc.CellValue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ListTemplate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TemplateColumn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tc.ListTemplateId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TemplateSampleRow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tsr.ListTemplateId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 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TemplateSampleCell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tsc.TemplateSampleRowId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tsr.Id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tsc.TemplateColumnId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478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2508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33A3A-6ACC-AB08-E680-1ABEE3F68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9F422A-7A7A-11A9-17A0-8F3CA8AE9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E641E-7494-F124-EB41-351045A7C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534E0-16BB-81FB-FD50-ECA5C0B42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941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746D8-A98D-E58D-9049-DD11AE3E1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8D687-1A89-2E5F-24AF-3DB635F0B4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159022-9C4B-D2E4-03CC-97759A0EC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screen 5: list (after user create list)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1: show info list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w.WorkspaceName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l.ListName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NOT NULL THEN 1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 0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IsFavoriteList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 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Workspace w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l.WorkspaceId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 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FavoriteList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fl.ListId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fl.AccountId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83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2: show list column is visible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ldc.ColumnName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sdt.DataTypeValue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ListDynamicColumn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i-FI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List l ON l.Id = ldc.ListId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SystemDataType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ldc.SystemDataTypeId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33 AND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ldc.IsVisible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3: show list data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ldc.ColumnName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lr.DisplayOrder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lcv.CellValue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 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ListDynamicColumn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ldc.ListId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ListRow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lr.ListId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 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ListCellValue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lcv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lcv.ListRowId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lcv.ListDynamicColumnId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33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lr.DisplayOrder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4: show list view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lv.ViewName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ListView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lv</a:t>
            </a:r>
          </a:p>
          <a:p>
            <a:r>
              <a:rPr lang="fi-FI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List l ON l.Id = lv.ListId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2837-36F6-927C-2D26-2DB4538686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6086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219F7-E2DD-C321-295C-84BBBC9F1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D80503-E601-0929-78FB-B6C64D79E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AE24E-F718-9012-D15E-DD5440E81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screen 7: List row detail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1: show row detail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ldc.ColumnName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lcv.CellValue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 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ListDynamicColumn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ldc.ListId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ListRow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lr.ListId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 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ListCellValue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lcv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lcv.ListRowId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lcv.ListDynamicColumnId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SystemDataType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ldc.SystemDataTypeId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702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2: show row file attachment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fa.NameFile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fa.FileUrl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ListRow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FileAttachment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fa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fa.ListRowId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702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3: show all comments by row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a.FirstName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a.LastName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a.Avatar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lrc.Content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lrc.CreateAt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ListRowComment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lrc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ListRow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lrc.ListRowId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a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lrc.CreatedBy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998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lrc.CreateAt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667A2-657E-E247-49AE-886476D7CD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2005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C9F89-C2F3-A793-42C1-272DB6F25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226814-0B6B-08AB-55DA-46578D02A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AF9FE8-F9DE-E7B4-FA00-B650D3094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screen 8: Custom column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1: find all column type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sdt.DisplayName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sdt.CoverImage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sdt.TypeDescription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SystemDataType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2: when user choose column type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sdt.DisplayName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sdt.DataTypeValue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ks.KeyName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ks.DisplayName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ks.ValueType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DataTypeSettingKey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dtsk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SystemDataType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dtsk.SystemDataTypeId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KeySetting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dtsk.KeySettingId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3: when user choose edit column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ldc.ColumnName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ldc.ColumnDescription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sdt.DisplayName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sdt.DataTypeValue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ks.KeyName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ks.ValueType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ks.DisplayName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ListDynamicColumn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SystemDataType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ldc.SystemDataTypeId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DataTypeSettingKey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dtsk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dtsk.SystemDataTypeId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 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ListColumnSettingValue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lcsv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lcsv.ColumnId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lcsv.DataTypeSettingKeyId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dtsk.Id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KeySetting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dtsk.KeySettingId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C2C7A-97C9-23B8-72BB-7F9175433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34251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1600-1335-5F0E-9E0A-E271E66D4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77D4E5-D91A-3E34-6F44-FD73F4E2A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79FA8D-E17F-3200-B35B-E411E27C7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2208F-BFBB-563F-7208-942FE8D00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7685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EB690-28F4-65A8-EEA1-5F74668B5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5360B-D8A8-416A-21D0-2ABDE8FF9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9E59B4-8498-84F4-0E0A-19755743E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2: when user choose column type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sdt.DisplayName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sdt.DataTypeValue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ks.KeyName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ks.DisplayName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ks.ValueType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DataTypeSettingKey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dtsk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SystemDataType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dtsk.SystemDataTypeId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KeySetting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dtsk.KeySettingId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25693-157E-8626-435E-412ABE75B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698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4D124-AD52-D05F-48B0-9D77A512C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54FB84-DDE4-EF79-0B16-8407A1C0B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2997B-7F9F-6ABB-B078-348784718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8FC66-8523-E2EA-FD1D-EE040E3C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2701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0D828-DE99-C24D-E243-872AE3CBC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3D1838-6DF2-7AAE-BCDE-CAAE90796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B49E58-EA2B-CCB7-0FA3-5E04C0D71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screen 9: create view for list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1: create view with calendar type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vt.Icon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,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vt.TypeName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vs.DisplayName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vs.ValueType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ViewTypeSetting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vts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vts.ViewTypeId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ViewSetting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vs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vts.ViewSettingId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vt.TypeName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'Calendar'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2: ref column have type DATE for Calendar View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ldc.ColumnName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ListDynamicColumn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SystemDataType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ldc.SystemDataTypeId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i-FI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List l ON l.Id = ldc.ListId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sdt.DataTypeValue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'DATE' AND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299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3: ref title &amp; subheading column for Calendar View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ldc.ColumnName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ListDynamicColumn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SystemDataType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ldc.SystemDataTypeId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i-FI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List l ON l.Id = ldc.ListId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E4267-EBDD-9539-944F-6C69E4E88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77838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24CCA-C3B4-516C-25A0-F98631C06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5CE4A6-DE49-E700-5150-955A69E32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8BAD9F-4139-8F56-F348-DB3D094F0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DBC40-CBD7-A9E8-6C95-8D976F1C2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61065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5200-00AD-0C3B-E9EF-616CEAC02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E19716-02C8-0F1D-00E4-9257777E4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601E8D-9E80-A4EB-AA21-B96559929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93D24-BE39-C590-93B8-C38EEF31F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50308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8543D-D628-473C-4BCB-F8A9B0CAC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B78605-2336-D60F-2204-29F9C5E207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3AB5A-0E0B-700F-BC74-EEB04461A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screen 10: share link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1: show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curent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 name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ListName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Id = 14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2: show all scope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ScopeIcon, ScopeName, ScopeDescription, ScopeCode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Scope 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3: show all permission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PermissionDescription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PermissionCode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Permission 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4: show option if user choose scope 'PUBLIC'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s.ScopeIcon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s.ScopeName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s.ScopeDescription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ShareLinkOption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slo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Scope s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slo.ScopeId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s.ScopeCode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'PUBLIC'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5: show option if user choose scope 'SPECIFIC'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s.ScopeIcon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s.ScopeName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s.ScopeDescription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ShareLinkOption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slo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Scope s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slo.ScopeId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s.ScopeCode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'SPECIFIC'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4E4B9-DDEF-66E6-194E-50739D4122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2546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BECC3-2F9C-7525-028D-9555F3D42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D18DD-7638-501D-AAB9-79E382CC6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4F007-CA97-6512-0C20-C5E457CF9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screen 11: manage access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1: count people have permission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COUNT(*) AS People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ListMemberPermission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lmp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i-FI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List l ON l.Id = lmp.ListId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Permission p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lmp.HighestPermissionId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a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lmp.AccountId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14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2: show info all user have permission in list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l.ListName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a.Avatar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a.FirstName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a.LastName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a.Email, p.PermissionIcon, p.PermissionName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ListMemberPermission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lmp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i-FI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List l ON l.Id = lmp.ListId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Permission p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lmp.HighestPermissionId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a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lmp.AccountId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3AC75-EC55-A7A8-0087-73657FB86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20184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701D4-58A9-7CEE-FCEC-DD3E9FBC5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240BA-C427-A255-9D70-005CB5F234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DA3D27-537B-60ED-DFB6-AC7EFF9C4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9981E-B4A0-7010-8754-B98F8DA88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6594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47317-0955-6CA9-57BF-464D15FBA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E67AB7-32E5-AF3F-1F38-02C0C6E0A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835A5D-BEBB-0C42-CE71-39414A4A3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890C3-32FC-6F53-F29B-38C21B026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57055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36D0E-3DFB-3CBE-9FE3-DEE6F766B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87C8F1-0B57-4A04-1A2C-AE8B20229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B7823-B6F6-5D02-C374-FAADDE7FB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screen 12: trash items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1: default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TOP 20 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ot.ObjectName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ti.DeleteAt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'M/d/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yyyy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h:mm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')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DateDeleted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deleter.FirstName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' ' +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deleter.LastName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DeletedBy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creator.FirstName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' ' +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creator.LastName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CreatedBy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ti.PathItem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OriginalLocation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TrashItem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creator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creator.Id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ti.CreateBy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deleter.Id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ti.DeletedBy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ti.ObjectTypeId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2: sort A-Z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ObjectName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TOP 20 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ot.ObjectName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ti.DeleteAt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'M/d/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yyyy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h:mm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')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DateDeleted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deleter.FirstName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' ' +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deleter.LastName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DeletedBy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creator.FirstName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' ' +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creator.LastName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CreatedBy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ti.PathItem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OriginalLocation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TrashItem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creator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creator.Id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ti.CreateBy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deleter.Id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ti.DeletedBy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ti.ObjectTypeId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ot.ObjectName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ASC;</a:t>
            </a:r>
            <a:b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3: sort Z-A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ObjectName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TOP 20 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ot.ObjectName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ti.DeleteAt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'M/d/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yyyy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h:mm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')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DateDeleted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deleter.FirstName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' ' +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deleter.LastName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DeletedBy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creator.FirstName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' ' +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creator.LastName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CreatedBy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ti.PathItem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OriginalLocation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TrashItem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creator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creator.Id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ti.CreateBy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deleter.Id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ti.DeletedBy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ti.ObjectTypeId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ot.ObjectName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DESC;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57B96-95AA-0582-C762-3620C3342D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58917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0447F-1CB7-04D9-0ABB-E37A07606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AB055D-4B30-A59E-E929-5D5C47DDF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1A2DD-CFBC-9487-1529-1ED478A5C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2A52D-A0FB-6089-A27B-06DBDB730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85498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9798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54051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6349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81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234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screen 1: dashboard &amp; account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1: favorites list from user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w.WorkspaceName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l.ListName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 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FavoriteList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a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fl.ListId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Workspace w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l.WorkspaceId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2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2: find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recents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 from user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l.ListName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w.WorkspaceName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l.CreateAt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 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a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l.CreatedBy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Workspace w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l.WorkspaceId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2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3: find all list from user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l.ListName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w.WorkspaceName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List 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a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l.CreatedBy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Workspace w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l.WorkspaceId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9262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4: find Account by 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a.FirstName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a.LastName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a.Email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a.Avatar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a.Company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Account a 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1291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655DA-FFB3-CD96-49C7-13E5BD21E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FD26C4-EB8E-F90B-B6B1-637DEBE50D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10F57F-EAD8-D5E8-5D44-20FF564AF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38117-AC65-D396-6A73-AA306EAD6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9114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B1088E-A830-D72F-9D81-51D4D3480FB8}"/>
              </a:ext>
            </a:extLst>
          </p:cNvPr>
          <p:cNvGrpSpPr/>
          <p:nvPr userDrawn="1"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765E41D-34F7-E790-C1FD-DC00CEE7C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8FD31BA-980D-D11B-2EEB-4180204D34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 dirty="0"/>
              <a:t>Title, 28pt, </a:t>
            </a:r>
            <a:br>
              <a:rPr lang="en-GB" noProof="0" dirty="0"/>
            </a:br>
            <a:r>
              <a:rPr lang="en-GB" noProof="0" dirty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.emf"/><Relationship Id="rId10" Type="http://schemas.openxmlformats.org/officeDocument/2006/relationships/image" Target="../media/image17.sv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image" Target="../media/image51.png"/><Relationship Id="rId5" Type="http://schemas.openxmlformats.org/officeDocument/2006/relationships/image" Target="../media/image50.e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image" Target="../media/image56.png"/><Relationship Id="rId5" Type="http://schemas.openxmlformats.org/officeDocument/2006/relationships/image" Target="../media/image55.emf"/><Relationship Id="rId4" Type="http://schemas.openxmlformats.org/officeDocument/2006/relationships/oleObject" Target="../embeddings/oleObject30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6" Type="http://schemas.openxmlformats.org/officeDocument/2006/relationships/image" Target="../media/image20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AAD92-43CA-AD7C-DB13-043DC4ACD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645B3A-A54E-3703-4BCE-C949DA166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Dashboard Screen</a:t>
            </a:r>
          </a:p>
        </p:txBody>
      </p:sp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A20119-2312-F93D-05B1-8D6F20B5664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1" b="697"/>
          <a:stretch>
            <a:fillRect/>
          </a:stretch>
        </p:blipFill>
        <p:spPr>
          <a:xfrm>
            <a:off x="0" y="1098000"/>
            <a:ext cx="12192000" cy="5760000"/>
          </a:xfrm>
        </p:spPr>
      </p:pic>
    </p:spTree>
    <p:extLst>
      <p:ext uri="{BB962C8B-B14F-4D97-AF65-F5344CB8AC3E}">
        <p14:creationId xmlns:p14="http://schemas.microsoft.com/office/powerpoint/2010/main" val="23918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4864C-4583-CC29-9DF4-730C9092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482B54-9CF4-9EAB-0CED-7385EC256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Dashboard Entities</a:t>
            </a:r>
          </a:p>
        </p:txBody>
      </p:sp>
      <p:pic>
        <p:nvPicPr>
          <p:cNvPr id="5" name="Picture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DC40AF3-674C-83C6-8151-9C93A431E92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" b="1258"/>
          <a:stretch>
            <a:fillRect/>
          </a:stretch>
        </p:blipFill>
        <p:spPr>
          <a:xfrm>
            <a:off x="431998" y="1302094"/>
            <a:ext cx="11411659" cy="5391335"/>
          </a:xfrm>
        </p:spPr>
      </p:pic>
    </p:spTree>
    <p:extLst>
      <p:ext uri="{BB962C8B-B14F-4D97-AF65-F5344CB8AC3E}">
        <p14:creationId xmlns:p14="http://schemas.microsoft.com/office/powerpoint/2010/main" val="384818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81E87-747C-6543-3BEA-28EFF842D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D324E93-984D-E97B-F8EA-1AC9A37B6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Dashboard Sample Data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EBF2C1-7B83-5A92-108A-2CCA51C6FF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3"/>
          <a:stretch>
            <a:fillRect/>
          </a:stretch>
        </p:blipFill>
        <p:spPr>
          <a:xfrm>
            <a:off x="431998" y="1098000"/>
            <a:ext cx="11328003" cy="4171812"/>
          </a:xfrm>
        </p:spPr>
      </p:pic>
    </p:spTree>
    <p:extLst>
      <p:ext uri="{BB962C8B-B14F-4D97-AF65-F5344CB8AC3E}">
        <p14:creationId xmlns:p14="http://schemas.microsoft.com/office/powerpoint/2010/main" val="293361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AE478-4911-D45A-7A84-ABA3EBD9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7524BDD-C6F5-8DBA-E0DD-04E9C990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List Screen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148836-0D2D-E5BA-C795-DB2F2F3DC4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911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26619-FFFF-5302-9D68-83328BFD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4EABAE-EECB-BFE2-DE62-E4E7DE8D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Create List Screen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0AC3EC-57F2-2BF4-87F3-8DD9EE81AF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8009" b="8009"/>
          <a:stretch>
            <a:fillRect/>
          </a:stretch>
        </p:blipFill>
        <p:spPr>
          <a:xfrm>
            <a:off x="431999" y="1199600"/>
            <a:ext cx="11328002" cy="5473408"/>
          </a:xfrm>
        </p:spPr>
      </p:pic>
    </p:spTree>
    <p:extLst>
      <p:ext uri="{BB962C8B-B14F-4D97-AF65-F5344CB8AC3E}">
        <p14:creationId xmlns:p14="http://schemas.microsoft.com/office/powerpoint/2010/main" val="364169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CF4D9-2F87-79EA-153C-552F34C2D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0F1A088-7490-7621-ECF9-0EA7052A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Create List From List Type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790497-41CA-ECB4-231B-C6FE0AA7039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548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A0E0-7C8E-06E3-284F-F1B7A6D13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94DC190-E5C8-4167-A117-EA5AB5751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Create List Sample Data</a:t>
            </a:r>
          </a:p>
        </p:txBody>
      </p:sp>
      <p:pic>
        <p:nvPicPr>
          <p:cNvPr id="6" name="Picture Placeholder 5" descr="A diagram of a computer&#10;&#10;AI-generated content may be incorrect.">
            <a:extLst>
              <a:ext uri="{FF2B5EF4-FFF2-40B4-BE49-F238E27FC236}">
                <a16:creationId xmlns:a16="http://schemas.microsoft.com/office/drawing/2014/main" id="{6540A3CE-BEED-12FC-75E0-82A3B40B3D4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8" b="97"/>
          <a:stretch>
            <a:fillRect/>
          </a:stretch>
        </p:blipFill>
        <p:spPr>
          <a:xfrm>
            <a:off x="926628" y="1098000"/>
            <a:ext cx="10338743" cy="5233334"/>
          </a:xfrm>
        </p:spPr>
      </p:pic>
    </p:spTree>
    <p:extLst>
      <p:ext uri="{BB962C8B-B14F-4D97-AF65-F5344CB8AC3E}">
        <p14:creationId xmlns:p14="http://schemas.microsoft.com/office/powerpoint/2010/main" val="239744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75818-D265-C143-A82E-97E110C51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0C479B3-9CF2-783C-17BC-3FC2C75EE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Create List Sample Data</a:t>
            </a:r>
          </a:p>
        </p:txBody>
      </p:sp>
      <p:pic>
        <p:nvPicPr>
          <p:cNvPr id="5" name="Picture Placeholder 4" descr="A list of tasks on a sheet of paper&#10;&#10;AI-generated content may be incorrect.">
            <a:extLst>
              <a:ext uri="{FF2B5EF4-FFF2-40B4-BE49-F238E27FC236}">
                <a16:creationId xmlns:a16="http://schemas.microsoft.com/office/drawing/2014/main" id="{0B4C9DE7-8898-DE59-9B63-5288714AA6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"/>
          <a:stretch>
            <a:fillRect/>
          </a:stretch>
        </p:blipFill>
        <p:spPr>
          <a:xfrm>
            <a:off x="431998" y="1098000"/>
            <a:ext cx="11328003" cy="4252727"/>
          </a:xfrm>
        </p:spPr>
      </p:pic>
    </p:spTree>
    <p:extLst>
      <p:ext uri="{BB962C8B-B14F-4D97-AF65-F5344CB8AC3E}">
        <p14:creationId xmlns:p14="http://schemas.microsoft.com/office/powerpoint/2010/main" val="406957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F2766-D0DA-8CB6-F748-E2B98E4BD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0AE4D48-0173-8042-5B42-8B770347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Create List From Template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A84C92-65C8-AE48-DEEA-242353DDFE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8"/>
          <a:stretch>
            <a:fillRect/>
          </a:stretch>
        </p:blipFill>
        <p:spPr>
          <a:xfrm>
            <a:off x="0" y="1098000"/>
            <a:ext cx="12192000" cy="5760000"/>
          </a:xfrm>
        </p:spPr>
      </p:pic>
    </p:spTree>
    <p:extLst>
      <p:ext uri="{BB962C8B-B14F-4D97-AF65-F5344CB8AC3E}">
        <p14:creationId xmlns:p14="http://schemas.microsoft.com/office/powerpoint/2010/main" val="74291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EFC20-957F-E597-13A6-F543A870A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9D86470-0489-106E-14C9-D4696E677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Template Entities</a:t>
            </a:r>
          </a:p>
        </p:txBody>
      </p:sp>
      <p:pic>
        <p:nvPicPr>
          <p:cNvPr id="15" name="Picture Placeholder 14" descr="A diagram of a computer&#10;&#10;AI-generated content may be incorrect.">
            <a:extLst>
              <a:ext uri="{FF2B5EF4-FFF2-40B4-BE49-F238E27FC236}">
                <a16:creationId xmlns:a16="http://schemas.microsoft.com/office/drawing/2014/main" id="{48EFA83C-8081-CC55-481B-4BB20E5AAD9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"/>
          <a:stretch>
            <a:fillRect/>
          </a:stretch>
        </p:blipFill>
        <p:spPr>
          <a:xfrm>
            <a:off x="431998" y="1098000"/>
            <a:ext cx="11328003" cy="4077412"/>
          </a:xfrm>
        </p:spPr>
      </p:pic>
    </p:spTree>
    <p:extLst>
      <p:ext uri="{BB962C8B-B14F-4D97-AF65-F5344CB8AC3E}">
        <p14:creationId xmlns:p14="http://schemas.microsoft.com/office/powerpoint/2010/main" val="3678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bbv Software Services AG  </a:t>
            </a:r>
            <a:r>
              <a:rPr lang="en-GB"/>
              <a:t>|  </a:t>
            </a:r>
            <a:r>
              <a:rPr lang="en-CH"/>
              <a:t>Date</a:t>
            </a:r>
            <a:r>
              <a:rPr lang="en-US"/>
              <a:t>: 21/07/2025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/>
              <a:t>Ypp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0EF38-376F-1BD6-5CAC-C19E1A23E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CDE327-815A-7899-3890-2C397D9C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Management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945676-F6C4-7CD7-F98C-94A0F487CC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8"/>
          <a:stretch>
            <a:fillRect/>
          </a:stretch>
        </p:blipFill>
        <p:spPr>
          <a:xfrm>
            <a:off x="431998" y="1098000"/>
            <a:ext cx="11328003" cy="5351812"/>
          </a:xfrm>
        </p:spPr>
      </p:pic>
    </p:spTree>
    <p:extLst>
      <p:ext uri="{BB962C8B-B14F-4D97-AF65-F5344CB8AC3E}">
        <p14:creationId xmlns:p14="http://schemas.microsoft.com/office/powerpoint/2010/main" val="206540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4AE94-9C99-2013-F9F0-3E2755DD8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35C2F91-A801-434C-A0DF-099E4FFF5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Row Detail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39445B-7E5C-1C02-5061-D619D35E510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" t="21596" r="2142" b="5607"/>
          <a:stretch>
            <a:fillRect/>
          </a:stretch>
        </p:blipFill>
        <p:spPr>
          <a:xfrm>
            <a:off x="432000" y="1098000"/>
            <a:ext cx="11328002" cy="4858893"/>
          </a:xfrm>
        </p:spPr>
      </p:pic>
    </p:spTree>
    <p:extLst>
      <p:ext uri="{BB962C8B-B14F-4D97-AF65-F5344CB8AC3E}">
        <p14:creationId xmlns:p14="http://schemas.microsoft.com/office/powerpoint/2010/main" val="384995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EF8A1-492E-D225-2B6B-B6D529154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F118052-DF54-D4A4-9B78-FE0346D9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Column</a:t>
            </a:r>
          </a:p>
        </p:txBody>
      </p:sp>
      <p:pic>
        <p:nvPicPr>
          <p:cNvPr id="11" name="Picture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D913B1-935B-382A-D64F-8C493FA4D37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121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41D4A-5197-4EE0-99C6-D16E6E339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61D64CC-BB0C-D2E7-5CB6-549EA6FE5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Entities</a:t>
            </a:r>
          </a:p>
        </p:txBody>
      </p:sp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77D46F-883A-4E43-C570-DBE431B0FE4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4"/>
          <a:stretch>
            <a:fillRect/>
          </a:stretch>
        </p:blipFill>
        <p:spPr>
          <a:xfrm>
            <a:off x="431999" y="1098001"/>
            <a:ext cx="11252002" cy="4090242"/>
          </a:xfrm>
        </p:spPr>
      </p:pic>
    </p:spTree>
    <p:extLst>
      <p:ext uri="{BB962C8B-B14F-4D97-AF65-F5344CB8AC3E}">
        <p14:creationId xmlns:p14="http://schemas.microsoft.com/office/powerpoint/2010/main" val="22194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E733E-D767-3AC2-04A7-69E5FD974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FFE9C9-9C71-D595-387F-F8C47AC84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Column Setting</a:t>
            </a:r>
          </a:p>
        </p:txBody>
      </p:sp>
      <p:pic>
        <p:nvPicPr>
          <p:cNvPr id="11" name="Picture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73A998-350F-4FF5-0F36-2B884A7F75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8590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651FE-27B2-BD9A-75FF-96FAB6CC5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045AC86-4383-E46B-9025-7140C3927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Column Setting Entities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B1A061-7F46-8518-F702-6C65407587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184" b="566"/>
          <a:stretch>
            <a:fillRect/>
          </a:stretch>
        </p:blipFill>
        <p:spPr>
          <a:xfrm>
            <a:off x="431998" y="1098000"/>
            <a:ext cx="11328003" cy="4657298"/>
          </a:xfrm>
        </p:spPr>
      </p:pic>
    </p:spTree>
    <p:extLst>
      <p:ext uri="{BB962C8B-B14F-4D97-AF65-F5344CB8AC3E}">
        <p14:creationId xmlns:p14="http://schemas.microsoft.com/office/powerpoint/2010/main" val="167307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ABCF3-8133-6283-0B32-0AA491A00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5D024FB-41DA-AF68-5E05-C4A9625A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View</a:t>
            </a:r>
          </a:p>
        </p:txBody>
      </p:sp>
      <p:pic>
        <p:nvPicPr>
          <p:cNvPr id="15" name="Picture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F1F8A1-2CF5-CB8C-F068-4B27AAB82B8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" r="180"/>
          <a:stretch>
            <a:fillRect/>
          </a:stretch>
        </p:blipFill>
        <p:spPr>
          <a:xfrm>
            <a:off x="2046514" y="1098000"/>
            <a:ext cx="8098971" cy="5760000"/>
          </a:xfrm>
        </p:spPr>
      </p:pic>
    </p:spTree>
    <p:extLst>
      <p:ext uri="{BB962C8B-B14F-4D97-AF65-F5344CB8AC3E}">
        <p14:creationId xmlns:p14="http://schemas.microsoft.com/office/powerpoint/2010/main" val="326504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A687D-585A-D598-01E2-2F6EFA9F7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D5A7C6D-E99A-546E-A5A6-394C7A2E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View Entities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30F6A0-CE23-0619-E321-B7F040286C1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-130"/>
          <a:stretch>
            <a:fillRect/>
          </a:stretch>
        </p:blipFill>
        <p:spPr>
          <a:xfrm>
            <a:off x="431998" y="1098001"/>
            <a:ext cx="11324573" cy="4790704"/>
          </a:xfrm>
        </p:spPr>
      </p:pic>
    </p:spTree>
    <p:extLst>
      <p:ext uri="{BB962C8B-B14F-4D97-AF65-F5344CB8AC3E}">
        <p14:creationId xmlns:p14="http://schemas.microsoft.com/office/powerpoint/2010/main" val="98399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E945-4E22-B789-684A-201150198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AAD71D-C359-19F2-4466-45BA7C207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View Sample Data</a:t>
            </a:r>
          </a:p>
        </p:txBody>
      </p:sp>
      <p:pic>
        <p:nvPicPr>
          <p:cNvPr id="4" name="Picture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D55256-DB90-15B6-29C3-00DA194F69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7"/>
          <a:stretch>
            <a:fillRect/>
          </a:stretch>
        </p:blipFill>
        <p:spPr>
          <a:xfrm>
            <a:off x="431998" y="1098000"/>
            <a:ext cx="11328003" cy="3524498"/>
          </a:xfrm>
        </p:spPr>
      </p:pic>
    </p:spTree>
    <p:extLst>
      <p:ext uri="{BB962C8B-B14F-4D97-AF65-F5344CB8AC3E}">
        <p14:creationId xmlns:p14="http://schemas.microsoft.com/office/powerpoint/2010/main" val="417785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74176-F051-EECB-CA50-D6E847FEB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D8F9AC3-DDC2-5E69-44D4-2103D237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Manage Access</a:t>
            </a:r>
          </a:p>
        </p:txBody>
      </p:sp>
      <p:pic>
        <p:nvPicPr>
          <p:cNvPr id="4" name="Picture Placeholder 3" descr="A screenshot of a chat&#10;&#10;AI-generated content may be incorrect.">
            <a:extLst>
              <a:ext uri="{FF2B5EF4-FFF2-40B4-BE49-F238E27FC236}">
                <a16:creationId xmlns:a16="http://schemas.microsoft.com/office/drawing/2014/main" id="{A2D34B8B-3887-EBFA-4D46-8D70675496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9869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2188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bbv Software Services AG  |  </a:t>
            </a:r>
            <a:r>
              <a:rPr lang="en-CH"/>
              <a:t>Date</a:t>
            </a:r>
            <a:r>
              <a:rPr lang="en-US"/>
              <a:t>: 21/07/2025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Presentation on MS Lists Functionalities</a:t>
            </a:r>
            <a:endParaRPr lang="en-GB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3D6D-3269-CDC4-C6FE-1DF37517E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D31A76-AF79-E867-F1D8-269AF3EB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Manage Access</a:t>
            </a:r>
          </a:p>
        </p:txBody>
      </p:sp>
      <p:pic>
        <p:nvPicPr>
          <p:cNvPr id="6" name="Picture Placeholder 5" descr="A screenshot of a chat&#10;&#10;AI-generated content may be incorrect.">
            <a:extLst>
              <a:ext uri="{FF2B5EF4-FFF2-40B4-BE49-F238E27FC236}">
                <a16:creationId xmlns:a16="http://schemas.microsoft.com/office/drawing/2014/main" id="{A6299011-E8CA-ECA8-EC51-11439714D8B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918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46274-33D8-1813-1409-C7BB7617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F0FAEAA-EE44-CEEB-4EF5-CF4A3D024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Manage Access Entities</a:t>
            </a:r>
          </a:p>
        </p:txBody>
      </p:sp>
      <p:pic>
        <p:nvPicPr>
          <p:cNvPr id="5" name="Picture Placeholder 4" descr="A diagram of a data flow&#10;&#10;AI-generated content may be incorrect.">
            <a:extLst>
              <a:ext uri="{FF2B5EF4-FFF2-40B4-BE49-F238E27FC236}">
                <a16:creationId xmlns:a16="http://schemas.microsoft.com/office/drawing/2014/main" id="{18C207E9-9D6E-DD67-DB19-1515B410C52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" r="205"/>
          <a:stretch>
            <a:fillRect/>
          </a:stretch>
        </p:blipFill>
        <p:spPr>
          <a:xfrm>
            <a:off x="1873349" y="1098000"/>
            <a:ext cx="8445301" cy="5243408"/>
          </a:xfrm>
        </p:spPr>
      </p:pic>
    </p:spTree>
    <p:extLst>
      <p:ext uri="{BB962C8B-B14F-4D97-AF65-F5344CB8AC3E}">
        <p14:creationId xmlns:p14="http://schemas.microsoft.com/office/powerpoint/2010/main" val="41191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FD0C0-BBE2-736B-6DB9-EEBA4825C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0661A88-CE61-8704-DE90-3646700B9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Manage Access Sample Data</a:t>
            </a:r>
          </a:p>
        </p:txBody>
      </p:sp>
      <p:pic>
        <p:nvPicPr>
          <p:cNvPr id="4" name="Picture Placeholder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94C8C31-6CE5-9517-A2A5-6AE0FA29DC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6"/>
          <a:stretch>
            <a:fillRect/>
          </a:stretch>
        </p:blipFill>
        <p:spPr>
          <a:xfrm>
            <a:off x="431999" y="1098001"/>
            <a:ext cx="11353602" cy="3478398"/>
          </a:xfrm>
        </p:spPr>
      </p:pic>
    </p:spTree>
    <p:extLst>
      <p:ext uri="{BB962C8B-B14F-4D97-AF65-F5344CB8AC3E}">
        <p14:creationId xmlns:p14="http://schemas.microsoft.com/office/powerpoint/2010/main" val="302408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8F2D4-EE8F-6712-04E7-235CC71B0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63DFA8A-0AB8-71E6-C1B2-00CA52152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Trash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31B2A2-9EEE-B83A-77AB-6E4855A2F87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9" b="9"/>
          <a:stretch>
            <a:fillRect/>
          </a:stretch>
        </p:blipFill>
        <p:spPr>
          <a:xfrm>
            <a:off x="431998" y="1098000"/>
            <a:ext cx="11328003" cy="5351812"/>
          </a:xfrm>
        </p:spPr>
      </p:pic>
    </p:spTree>
    <p:extLst>
      <p:ext uri="{BB962C8B-B14F-4D97-AF65-F5344CB8AC3E}">
        <p14:creationId xmlns:p14="http://schemas.microsoft.com/office/powerpoint/2010/main" val="33464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03306-D96C-F23E-D98C-D03D10535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3EF90ED-AEED-A160-1BCE-A3CD84AD9E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35B0710-24D8-DC02-9718-E3525B623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9AC88A2-8CBC-9629-9F61-1ECA954DFD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8F7F58-5182-D291-B326-EF091C452E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1324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83385-DD69-B7BD-E2B6-0A242990CC3A}"/>
              </a:ext>
            </a:extLst>
          </p:cNvPr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CC62CD-ACBD-AFB8-0A0A-39B03DAA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bbv template EN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9EDA6E7-CE36-4AD9-EDBC-9B63C56CC212}"/>
              </a:ext>
            </a:extLst>
          </p:cNvPr>
          <p:cNvSpPr txBox="1">
            <a:spLocks/>
          </p:cNvSpPr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>
                <a:solidFill>
                  <a:schemeClr val="tx1"/>
                </a:solidFill>
              </a:rPr>
              <a:t>Style guide</a:t>
            </a:r>
          </a:p>
        </p:txBody>
      </p:sp>
    </p:spTree>
    <p:extLst>
      <p:ext uri="{BB962C8B-B14F-4D97-AF65-F5344CB8AC3E}">
        <p14:creationId xmlns:p14="http://schemas.microsoft.com/office/powerpoint/2010/main" val="9294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5C9D08D-C681-621B-6D02-D7C86EB2F5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7574407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5C9D08D-C681-621B-6D02-D7C86EB2F5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21FF8F91-8C3E-7BFB-9163-B0E6EABC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noProof="0" dirty="0"/>
              <a:t>Working area</a:t>
            </a:r>
            <a:r>
              <a:rPr lang="en-GB" noProof="0"/>
              <a:t>, </a:t>
            </a:r>
            <a:r>
              <a:rPr lang="en-GB"/>
              <a:t>g</a:t>
            </a:r>
            <a:r>
              <a:rPr lang="en-GB" noProof="0"/>
              <a:t>uides &amp; ruler</a:t>
            </a:r>
            <a:endParaRPr lang="en-GB" noProof="0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A859A658-FA2C-441F-9AC0-F0763B21CF9F}"/>
              </a:ext>
            </a:extLst>
          </p:cNvPr>
          <p:cNvSpPr txBox="1">
            <a:spLocks/>
          </p:cNvSpPr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144000" tIns="144000" rIns="96000" bIns="192000" rtlCol="0" anchor="t" anchorCtr="0">
            <a:noAutofit/>
          </a:bodyPr>
          <a:lstStyle>
            <a:lvl1pPr marL="269081" indent="-26908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Font typeface="Arial" panose="020B0604020202020204" pitchFamily="34" charset="0"/>
              <a:buChar char="&gt;"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972" indent="-26789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&gt;"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272" indent="-27027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SzPct val="150000"/>
              <a:buFontTx/>
              <a:buBlip>
                <a:blip r:embed="rId6"/>
              </a:buBlip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b="1" kern="600" cap="none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kern="600" spc="3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defTabSz="914377">
              <a:spcAft>
                <a:spcPts val="1600"/>
              </a:spcAft>
            </a:pPr>
            <a:r>
              <a:rPr lang="en-GB" sz="2133" b="1" kern="1200" spc="40">
                <a:solidFill>
                  <a:schemeClr val="bg1"/>
                </a:solidFill>
                <a:cs typeface="Arial" panose="020B0604020202020204" pitchFamily="34" charset="0"/>
              </a:rPr>
              <a:t>Working area</a:t>
            </a:r>
          </a:p>
          <a:p>
            <a:pPr lvl="3" defTabSz="914377">
              <a:spcAft>
                <a:spcPts val="1600"/>
              </a:spcAft>
            </a:pP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Depending </a:t>
            </a:r>
            <a:r>
              <a:rPr lang="en-GB" sz="1600" spc="0" dirty="0">
                <a:solidFill>
                  <a:schemeClr val="bg1"/>
                </a:solidFill>
                <a:cs typeface="Arial" panose="020B0604020202020204" pitchFamily="34" charset="0"/>
              </a:rPr>
              <a:t>on the slide, a single-column layout, a 2-column or </a:t>
            </a: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3-column layout </a:t>
            </a:r>
            <a:r>
              <a:rPr lang="en-GB" sz="1600" spc="0" dirty="0">
                <a:solidFill>
                  <a:schemeClr val="bg1"/>
                </a:solidFill>
                <a:cs typeface="Arial" panose="020B0604020202020204" pitchFamily="34" charset="0"/>
              </a:rPr>
              <a:t>is </a:t>
            </a: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used.</a:t>
            </a:r>
          </a:p>
          <a:p>
            <a:pPr lvl="3" defTabSz="914377">
              <a:spcAft>
                <a:spcPts val="1600"/>
              </a:spcAft>
            </a:pP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Display </a:t>
            </a:r>
            <a:r>
              <a:rPr lang="en-GB" sz="1600" spc="0" dirty="0">
                <a:solidFill>
                  <a:schemeClr val="bg1"/>
                </a:solidFill>
                <a:cs typeface="Arial" panose="020B0604020202020204" pitchFamily="34" charset="0"/>
              </a:rPr>
              <a:t>the ruler </a:t>
            </a: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and guides in the «View» tab.</a:t>
            </a:r>
            <a:endParaRPr lang="en-GB" sz="1600" spc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B0714-12EE-D97E-695E-BE2966E5ABE5}"/>
              </a:ext>
            </a:extLst>
          </p:cNvPr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A2537B-5236-BFB7-524B-3DD23CA1D74E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C549111-AD4A-25EE-FEA6-1D3C1F65BD7A}"/>
                </a:ext>
              </a:extLst>
            </p:cNvPr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F1C3658-97D3-6C00-6DC2-87EDE705B797}"/>
                  </a:ext>
                </a:extLst>
              </p:cNvPr>
              <p:cNvCxnSpPr/>
              <p:nvPr/>
            </p:nvCxnSpPr>
            <p:spPr>
              <a:xfrm flipH="1">
                <a:off x="541598" y="371060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3821C4F-C692-C769-6EE4-AD9813E0348E}"/>
                  </a:ext>
                </a:extLst>
              </p:cNvPr>
              <p:cNvCxnSpPr/>
              <p:nvPr/>
            </p:nvCxnSpPr>
            <p:spPr>
              <a:xfrm flipH="1">
                <a:off x="541598" y="5314122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240FAE6-6894-6C69-99D2-BDAC4339C6F3}"/>
                  </a:ext>
                </a:extLst>
              </p:cNvPr>
              <p:cNvCxnSpPr/>
              <p:nvPr/>
            </p:nvCxnSpPr>
            <p:spPr>
              <a:xfrm flipH="1">
                <a:off x="541598" y="382987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86DBA0B-E746-CAE6-975E-43D1E6235A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86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2D66D57-D844-B480-F979-237BC7823C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0172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062FD7F-DADE-BEC2-CD6B-ED07736397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812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5E1F5C-E147-8C16-63FD-670A0D26408C}"/>
              </a:ext>
            </a:extLst>
          </p:cNvPr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4EB346B-274E-5F9D-8604-2205CD31C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0BD55B-7C6D-BB9B-5A38-A4296BBB37DC}"/>
                </a:ext>
              </a:extLst>
            </p:cNvPr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D61FFEA-F3D5-1807-0602-F9F910FB12AE}"/>
                  </a:ext>
                </a:extLst>
              </p:cNvPr>
              <p:cNvCxnSpPr/>
              <p:nvPr/>
            </p:nvCxnSpPr>
            <p:spPr>
              <a:xfrm flipH="1">
                <a:off x="541598" y="371060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CF7231E-26CA-B590-5767-023691840C6D}"/>
                  </a:ext>
                </a:extLst>
              </p:cNvPr>
              <p:cNvCxnSpPr/>
              <p:nvPr/>
            </p:nvCxnSpPr>
            <p:spPr>
              <a:xfrm flipH="1">
                <a:off x="541598" y="5314122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365974E-EBB9-DAC7-C321-409C3A45B35B}"/>
                  </a:ext>
                </a:extLst>
              </p:cNvPr>
              <p:cNvCxnSpPr/>
              <p:nvPr/>
            </p:nvCxnSpPr>
            <p:spPr>
              <a:xfrm flipH="1">
                <a:off x="541598" y="382987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1F6BEA7-3B6E-D548-FF6A-DBB5B3059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86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4D7ED54-7F91-5F11-03C3-C75492403F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0172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92ABAD1-3281-E374-C681-8A6448CCE9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4045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589A4CA-E388-F4FA-481A-2E910C5909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69463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5080682-2C00-78A6-D1AA-AEC9A8A74F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507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A9BEFB6-752E-7370-27FD-8C26383E19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3261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B26F25-DCAD-B756-ABB6-72F3DFC98C38}"/>
              </a:ext>
            </a:extLst>
          </p:cNvPr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54B766-9C28-2E6D-19EE-02A2A80C12A8}"/>
                </a:ext>
              </a:extLst>
            </p:cNvPr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BB7C30-08ED-50E3-7360-901FFA152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</p:spPr>
        </p:pic>
        <p:sp>
          <p:nvSpPr>
            <p:cNvPr id="37" name="Rechteck 39">
              <a:extLst>
                <a:ext uri="{FF2B5EF4-FFF2-40B4-BE49-F238E27FC236}">
                  <a16:creationId xmlns:a16="http://schemas.microsoft.com/office/drawing/2014/main" id="{B151FE23-F8EB-4345-9784-8F88742DF4F8}"/>
                </a:ext>
              </a:extLst>
            </p:cNvPr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1" name="Rechteck 38">
              <a:extLst>
                <a:ext uri="{FF2B5EF4-FFF2-40B4-BE49-F238E27FC236}">
                  <a16:creationId xmlns:a16="http://schemas.microsoft.com/office/drawing/2014/main" id="{622FA0D9-AA97-D2D3-0906-B31FB1D2BC0C}"/>
                </a:ext>
              </a:extLst>
            </p:cNvPr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8" name="Rechteck 38">
              <a:extLst>
                <a:ext uri="{FF2B5EF4-FFF2-40B4-BE49-F238E27FC236}">
                  <a16:creationId xmlns:a16="http://schemas.microsoft.com/office/drawing/2014/main" id="{663C73C9-21C2-3246-C3C8-54C015D2FCC1}"/>
                </a:ext>
              </a:extLst>
            </p:cNvPr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54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A5D1D3E-5F5F-6A74-49D1-7A46D47281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A5D1D3E-5F5F-6A74-49D1-7A46D47281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112ACD15-79D2-1E7F-AC15-4CCE7313B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</p:spPr>
        <p:txBody>
          <a:bodyPr vert="horz"/>
          <a:lstStyle/>
          <a:p>
            <a:r>
              <a:rPr lang="en-GB">
                <a:cs typeface="Arial" panose="020B0604020202020204" pitchFamily="34" charset="0"/>
              </a:rPr>
              <a:t>bbv colour theme</a:t>
            </a:r>
          </a:p>
        </p:txBody>
      </p:sp>
      <p:cxnSp>
        <p:nvCxnSpPr>
          <p:cNvPr id="24" name="Straight Connector 26">
            <a:extLst>
              <a:ext uri="{FF2B5EF4-FFF2-40B4-BE49-F238E27FC236}">
                <a16:creationId xmlns:a16="http://schemas.microsoft.com/office/drawing/2014/main" id="{3502B8B4-5563-855A-290D-8B551332CFF4}"/>
              </a:ext>
            </a:extLst>
          </p:cNvPr>
          <p:cNvCxnSpPr>
            <a:cxnSpLocks/>
          </p:cNvCxnSpPr>
          <p:nvPr/>
        </p:nvCxnSpPr>
        <p:spPr>
          <a:xfrm>
            <a:off x="4456762" y="2173030"/>
            <a:ext cx="0" cy="4254758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1070854-6963-DEFB-F539-1E959A27C1EE}"/>
              </a:ext>
            </a:extLst>
          </p:cNvPr>
          <p:cNvSpPr txBox="1">
            <a:spLocks/>
          </p:cNvSpPr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Main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accent</a:t>
            </a:r>
          </a:p>
        </p:txBody>
      </p:sp>
      <p:sp>
        <p:nvSpPr>
          <p:cNvPr id="37" name="Rectangle 10">
            <a:extLst>
              <a:ext uri="{FF2B5EF4-FFF2-40B4-BE49-F238E27FC236}">
                <a16:creationId xmlns:a16="http://schemas.microsoft.com/office/drawing/2014/main" id="{BF297A7F-6349-4515-A106-11D80EA77376}"/>
              </a:ext>
            </a:extLst>
          </p:cNvPr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542073DE-1986-A9FF-D88E-7B72D00769F0}"/>
              </a:ext>
            </a:extLst>
          </p:cNvPr>
          <p:cNvSpPr>
            <a:spLocks/>
          </p:cNvSpPr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6267D1A1-B1A6-8DFE-0C1F-9FADCE012A0B}"/>
              </a:ext>
            </a:extLst>
          </p:cNvPr>
          <p:cNvSpPr>
            <a:spLocks/>
          </p:cNvSpPr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Rectangle 13">
            <a:extLst>
              <a:ext uri="{FF2B5EF4-FFF2-40B4-BE49-F238E27FC236}">
                <a16:creationId xmlns:a16="http://schemas.microsoft.com/office/drawing/2014/main" id="{B6B698BE-5FFE-365B-EE0B-61C783F93716}"/>
              </a:ext>
            </a:extLst>
          </p:cNvPr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Rectangle 15">
            <a:extLst>
              <a:ext uri="{FF2B5EF4-FFF2-40B4-BE49-F238E27FC236}">
                <a16:creationId xmlns:a16="http://schemas.microsoft.com/office/drawing/2014/main" id="{B4482B20-22EB-AFBD-A517-E90318FF330F}"/>
              </a:ext>
            </a:extLst>
          </p:cNvPr>
          <p:cNvSpPr>
            <a:spLocks/>
          </p:cNvSpPr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3FCA52B9-2683-2430-5EAE-7CBE386D5ECF}"/>
              </a:ext>
            </a:extLst>
          </p:cNvPr>
          <p:cNvSpPr>
            <a:spLocks/>
          </p:cNvSpPr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Rectangle 23">
            <a:extLst>
              <a:ext uri="{FF2B5EF4-FFF2-40B4-BE49-F238E27FC236}">
                <a16:creationId xmlns:a16="http://schemas.microsoft.com/office/drawing/2014/main" id="{6FC59556-31EC-322A-94B7-01F06801B3BE}"/>
              </a:ext>
            </a:extLst>
          </p:cNvPr>
          <p:cNvSpPr>
            <a:spLocks/>
          </p:cNvSpPr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2D82BD4E-4B06-B5BD-7E1B-F8065FC0B380}"/>
              </a:ext>
            </a:extLst>
          </p:cNvPr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Rectangle 13">
            <a:extLst>
              <a:ext uri="{FF2B5EF4-FFF2-40B4-BE49-F238E27FC236}">
                <a16:creationId xmlns:a16="http://schemas.microsoft.com/office/drawing/2014/main" id="{BDD07FB3-1A6F-4329-4EEB-51F3AF841F8B}"/>
              </a:ext>
            </a:extLst>
          </p:cNvPr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Rectangle 13">
            <a:extLst>
              <a:ext uri="{FF2B5EF4-FFF2-40B4-BE49-F238E27FC236}">
                <a16:creationId xmlns:a16="http://schemas.microsoft.com/office/drawing/2014/main" id="{3037C319-F1F5-AA2C-867D-9EDCED62CE4E}"/>
              </a:ext>
            </a:extLst>
          </p:cNvPr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6CB15D7-FCA5-7B38-1136-3C6AAE9D6BCA}"/>
              </a:ext>
            </a:extLst>
          </p:cNvPr>
          <p:cNvGrpSpPr/>
          <p:nvPr/>
        </p:nvGrpSpPr>
        <p:grpSpPr>
          <a:xfrm>
            <a:off x="6869090" y="2885608"/>
            <a:ext cx="602764" cy="217375"/>
            <a:chOff x="4697470" y="3209372"/>
            <a:chExt cx="433615" cy="163031"/>
          </a:xfrm>
        </p:grpSpPr>
        <p:cxnSp>
          <p:nvCxnSpPr>
            <p:cNvPr id="63" name="Gerader Verbinder 50">
              <a:extLst>
                <a:ext uri="{FF2B5EF4-FFF2-40B4-BE49-F238E27FC236}">
                  <a16:creationId xmlns:a16="http://schemas.microsoft.com/office/drawing/2014/main" id="{30147869-7ACF-36DB-4F1A-F1241569DD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55">
              <a:extLst>
                <a:ext uri="{FF2B5EF4-FFF2-40B4-BE49-F238E27FC236}">
                  <a16:creationId xmlns:a16="http://schemas.microsoft.com/office/drawing/2014/main" id="{D27EBFFB-9E9E-055D-004F-E654BC243CE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68457190-0A22-6AE7-0613-EAFB0E4EDA7A}"/>
              </a:ext>
            </a:extLst>
          </p:cNvPr>
          <p:cNvSpPr txBox="1">
            <a:spLocks/>
          </p:cNvSpPr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26714" sx="101000" sy="101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tIns="96000" rIns="96000" bIns="96000" rtlCol="0" anchor="t"/>
          <a:lstStyle>
            <a:defPPr>
              <a:defRPr lang="en-US"/>
            </a:defPPr>
            <a:lvl1pPr marR="0" lvl="0" indent="0" defTabSz="914354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 kumimoji="0" sz="1867" b="0" i="0" u="none" strike="noStrike" kern="6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5"/>
            <a:endParaRPr lang="en-GB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DF9E67B-364E-CE6C-EB0C-B76C55340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0" y="2406096"/>
            <a:ext cx="1966241" cy="141323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CCE4E69-5EEE-9D0E-B04E-7285D2BB55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BFAB6F1-F8A0-F09B-1743-2517E56AFD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45661B9B-D5E3-182F-E947-D0128C0AA7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71BB6457-5525-9629-8AB0-65A18A235CBC}"/>
              </a:ext>
            </a:extLst>
          </p:cNvPr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85" name="Freihandform: Form 52">
              <a:extLst>
                <a:ext uri="{FF2B5EF4-FFF2-40B4-BE49-F238E27FC236}">
                  <a16:creationId xmlns:a16="http://schemas.microsoft.com/office/drawing/2014/main" id="{A25499F5-432B-5786-1DDB-D6E7665566EA}"/>
                </a:ext>
              </a:extLst>
            </p:cNvPr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1219170">
                <a:defRPr/>
              </a:pPr>
              <a:endParaRPr lang="en-GB" sz="1467">
                <a:solidFill>
                  <a:prstClr val="black"/>
                </a:solidFill>
                <a:sym typeface="Arial" panose="020B0604020202020204" pitchFamily="34" charset="0"/>
              </a:endParaRPr>
            </a:p>
          </p:txBody>
        </p:sp>
        <p:cxnSp>
          <p:nvCxnSpPr>
            <p:cNvPr id="86" name="Straight Connector 83">
              <a:extLst>
                <a:ext uri="{FF2B5EF4-FFF2-40B4-BE49-F238E27FC236}">
                  <a16:creationId xmlns:a16="http://schemas.microsoft.com/office/drawing/2014/main" id="{8F2EF6F2-A981-4FA6-9F40-1344865D464D}"/>
                </a:ext>
              </a:extLst>
            </p:cNvPr>
            <p:cNvCxnSpPr>
              <a:cxnSpLocks/>
            </p:cNvCxnSpPr>
            <p:nvPr/>
          </p:nvCxnSpPr>
          <p:spPr>
            <a:xfrm>
              <a:off x="504098" y="3281637"/>
              <a:ext cx="1866433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" name="Straight Connector 84">
              <a:extLst>
                <a:ext uri="{FF2B5EF4-FFF2-40B4-BE49-F238E27FC236}">
                  <a16:creationId xmlns:a16="http://schemas.microsoft.com/office/drawing/2014/main" id="{7AED2BEF-C789-80A3-D9F1-69583B999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42" y="3281637"/>
              <a:ext cx="1832279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76210D49-14BB-7F13-F155-DA8F8436C939}"/>
              </a:ext>
            </a:extLst>
          </p:cNvPr>
          <p:cNvSpPr txBox="1">
            <a:spLocks/>
          </p:cNvSpPr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39">
              <a:lnSpc>
                <a:spcPct val="100000"/>
              </a:lnSpc>
              <a:spcBef>
                <a:spcPts val="1333"/>
              </a:spcBef>
              <a:buNone/>
              <a:defRPr/>
            </a:pPr>
            <a:r>
              <a:rPr lang="en-GB" sz="1200">
                <a:cs typeface="Arial" panose="020B0604020202020204" pitchFamily="34" charset="0"/>
                <a:sym typeface="Arial" panose="020B0604020202020204" pitchFamily="34" charset="0"/>
              </a:rPr>
              <a:t>Always OK!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0F98E6AA-04F9-D5A2-B375-3E8470C5243D}"/>
              </a:ext>
            </a:extLst>
          </p:cNvPr>
          <p:cNvSpPr txBox="1">
            <a:spLocks/>
          </p:cNvSpPr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39">
              <a:lnSpc>
                <a:spcPct val="100000"/>
              </a:lnSpc>
              <a:spcBef>
                <a:spcPts val="1333"/>
              </a:spcBef>
              <a:buNone/>
              <a:defRPr/>
            </a:pPr>
            <a:r>
              <a:rPr lang="en-GB" sz="1200">
                <a:solidFill>
                  <a:schemeClr val="tx2"/>
                </a:solidFill>
                <a:cs typeface="Arial" panose="020B0604020202020204" pitchFamily="34" charset="0"/>
                <a:sym typeface="Arial" panose="020B0604020202020204" pitchFamily="34" charset="0"/>
              </a:rPr>
              <a:t>Never, please!</a:t>
            </a: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ECE9CF5B-EFB5-798A-FA72-10A3A4BB1176}"/>
              </a:ext>
            </a:extLst>
          </p:cNvPr>
          <p:cNvSpPr txBox="1">
            <a:spLocks/>
          </p:cNvSpPr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39">
              <a:lnSpc>
                <a:spcPct val="100000"/>
              </a:lnSpc>
              <a:spcBef>
                <a:spcPts val="1333"/>
              </a:spcBef>
              <a:buNone/>
              <a:defRPr/>
            </a:pPr>
            <a:r>
              <a:rPr lang="en-GB" sz="1200">
                <a:solidFill>
                  <a:srgbClr val="E30613"/>
                </a:solidFill>
                <a:cs typeface="Arial" panose="020B0604020202020204" pitchFamily="34" charset="0"/>
                <a:sym typeface="Arial" panose="020B0604020202020204" pitchFamily="34" charset="0"/>
              </a:rPr>
              <a:t>Never, please!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8ECAFE4-B27A-4EB0-98FD-87F06435B6D5}"/>
              </a:ext>
            </a:extLst>
          </p:cNvPr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93" name="Gerader Verbinder 50">
              <a:extLst>
                <a:ext uri="{FF2B5EF4-FFF2-40B4-BE49-F238E27FC236}">
                  <a16:creationId xmlns:a16="http://schemas.microsoft.com/office/drawing/2014/main" id="{EDE750EE-4DE6-2F33-2CC5-A01970DC65A6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55">
              <a:extLst>
                <a:ext uri="{FF2B5EF4-FFF2-40B4-BE49-F238E27FC236}">
                  <a16:creationId xmlns:a16="http://schemas.microsoft.com/office/drawing/2014/main" id="{31572E6B-0791-A08D-8B8C-A17A1B26264E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9E5EEA2-546B-1754-01C2-57FB7D291A62}"/>
              </a:ext>
            </a:extLst>
          </p:cNvPr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96" name="Gerader Verbinder 50">
              <a:extLst>
                <a:ext uri="{FF2B5EF4-FFF2-40B4-BE49-F238E27FC236}">
                  <a16:creationId xmlns:a16="http://schemas.microsoft.com/office/drawing/2014/main" id="{74BDB173-1196-C9FB-BCF7-4B86D4738F96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55">
              <a:extLst>
                <a:ext uri="{FF2B5EF4-FFF2-40B4-BE49-F238E27FC236}">
                  <a16:creationId xmlns:a16="http://schemas.microsoft.com/office/drawing/2014/main" id="{3808B50C-4300-D802-95A5-A5810673A490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66822E5-DF56-E7DE-D31C-B43518D4FABA}"/>
              </a:ext>
            </a:extLst>
          </p:cNvPr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99" name="Gerader Verbinder 50">
              <a:extLst>
                <a:ext uri="{FF2B5EF4-FFF2-40B4-BE49-F238E27FC236}">
                  <a16:creationId xmlns:a16="http://schemas.microsoft.com/office/drawing/2014/main" id="{485F3C5D-B2EA-4B74-1C8A-06496510119F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55">
              <a:extLst>
                <a:ext uri="{FF2B5EF4-FFF2-40B4-BE49-F238E27FC236}">
                  <a16:creationId xmlns:a16="http://schemas.microsoft.com/office/drawing/2014/main" id="{530E4814-67A8-7DA0-7DB5-C01459CD64FF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51012E29-560A-2C9A-86C0-7A82533C9733}"/>
              </a:ext>
            </a:extLst>
          </p:cNvPr>
          <p:cNvSpPr txBox="1">
            <a:spLocks/>
          </p:cNvSpPr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39">
              <a:lnSpc>
                <a:spcPct val="100000"/>
              </a:lnSpc>
              <a:spcBef>
                <a:spcPts val="1333"/>
              </a:spcBef>
              <a:buNone/>
              <a:defRPr/>
            </a:pPr>
            <a:r>
              <a:rPr lang="en-GB" sz="1200">
                <a:cs typeface="Arial" panose="020B0604020202020204" pitchFamily="34" charset="0"/>
                <a:sym typeface="Arial" panose="020B0604020202020204" pitchFamily="34" charset="0"/>
              </a:rPr>
              <a:t>Use selectively and sparingly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8F7C882-5ABD-34C2-BC1F-56F5B5EB2173}"/>
              </a:ext>
            </a:extLst>
          </p:cNvPr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03" name="Gerader Verbinder 50">
              <a:extLst>
                <a:ext uri="{FF2B5EF4-FFF2-40B4-BE49-F238E27FC236}">
                  <a16:creationId xmlns:a16="http://schemas.microsoft.com/office/drawing/2014/main" id="{FAD3B513-9C70-4309-DDAB-97AEA5664F2B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55">
              <a:extLst>
                <a:ext uri="{FF2B5EF4-FFF2-40B4-BE49-F238E27FC236}">
                  <a16:creationId xmlns:a16="http://schemas.microsoft.com/office/drawing/2014/main" id="{6514E2ED-EE9C-DEA0-8858-8FF7A4F20EA0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ctangle 13">
            <a:extLst>
              <a:ext uri="{FF2B5EF4-FFF2-40B4-BE49-F238E27FC236}">
                <a16:creationId xmlns:a16="http://schemas.microsoft.com/office/drawing/2014/main" id="{51FD5E8D-50C8-0214-07C0-E88F5193972D}"/>
              </a:ext>
            </a:extLst>
          </p:cNvPr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7" name="Rectangle 13">
            <a:extLst>
              <a:ext uri="{FF2B5EF4-FFF2-40B4-BE49-F238E27FC236}">
                <a16:creationId xmlns:a16="http://schemas.microsoft.com/office/drawing/2014/main" id="{B910C4A2-8082-C66C-B60B-356C1B3BA384}"/>
              </a:ext>
            </a:extLst>
          </p:cNvPr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8" name="Rectangle 13">
            <a:extLst>
              <a:ext uri="{FF2B5EF4-FFF2-40B4-BE49-F238E27FC236}">
                <a16:creationId xmlns:a16="http://schemas.microsoft.com/office/drawing/2014/main" id="{150547F5-511E-6DEB-C27B-1C31F97F7F1E}"/>
              </a:ext>
            </a:extLst>
          </p:cNvPr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9" name="Rectangle 13">
            <a:extLst>
              <a:ext uri="{FF2B5EF4-FFF2-40B4-BE49-F238E27FC236}">
                <a16:creationId xmlns:a16="http://schemas.microsoft.com/office/drawing/2014/main" id="{EBACE547-7889-B6F1-D9BA-137E4A5EF8FD}"/>
              </a:ext>
            </a:extLst>
          </p:cNvPr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0" name="Rectangle 13">
            <a:extLst>
              <a:ext uri="{FF2B5EF4-FFF2-40B4-BE49-F238E27FC236}">
                <a16:creationId xmlns:a16="http://schemas.microsoft.com/office/drawing/2014/main" id="{8B43B5C9-F01E-FEBE-FDF0-D982DE368DB1}"/>
              </a:ext>
            </a:extLst>
          </p:cNvPr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1" name="Rectangle 13">
            <a:extLst>
              <a:ext uri="{FF2B5EF4-FFF2-40B4-BE49-F238E27FC236}">
                <a16:creationId xmlns:a16="http://schemas.microsoft.com/office/drawing/2014/main" id="{D1378E0E-9B46-AEBD-C505-68933B206E88}"/>
              </a:ext>
            </a:extLst>
          </p:cNvPr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2" name="Rectangle 13">
            <a:extLst>
              <a:ext uri="{FF2B5EF4-FFF2-40B4-BE49-F238E27FC236}">
                <a16:creationId xmlns:a16="http://schemas.microsoft.com/office/drawing/2014/main" id="{451F5D7D-B94C-FD58-88F8-2DBD6FC14579}"/>
              </a:ext>
            </a:extLst>
          </p:cNvPr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3" name="Rectangle 13">
            <a:extLst>
              <a:ext uri="{FF2B5EF4-FFF2-40B4-BE49-F238E27FC236}">
                <a16:creationId xmlns:a16="http://schemas.microsoft.com/office/drawing/2014/main" id="{4192DD3D-9D20-33DD-EF53-671B1D4FD254}"/>
              </a:ext>
            </a:extLst>
          </p:cNvPr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4" name="Rectangle 13">
            <a:extLst>
              <a:ext uri="{FF2B5EF4-FFF2-40B4-BE49-F238E27FC236}">
                <a16:creationId xmlns:a16="http://schemas.microsoft.com/office/drawing/2014/main" id="{1D30DE6E-5812-98E8-D99D-9648BADD237B}"/>
              </a:ext>
            </a:extLst>
          </p:cNvPr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5" name="Rectangle 13">
            <a:extLst>
              <a:ext uri="{FF2B5EF4-FFF2-40B4-BE49-F238E27FC236}">
                <a16:creationId xmlns:a16="http://schemas.microsoft.com/office/drawing/2014/main" id="{FA7B3943-F038-CA00-3C53-733F000A9E23}"/>
              </a:ext>
            </a:extLst>
          </p:cNvPr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6" name="Rectangle 13">
            <a:extLst>
              <a:ext uri="{FF2B5EF4-FFF2-40B4-BE49-F238E27FC236}">
                <a16:creationId xmlns:a16="http://schemas.microsoft.com/office/drawing/2014/main" id="{3309A3D7-1AB6-8320-7E8A-569550981B18}"/>
              </a:ext>
            </a:extLst>
          </p:cNvPr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7" name="Rectangle 13">
            <a:extLst>
              <a:ext uri="{FF2B5EF4-FFF2-40B4-BE49-F238E27FC236}">
                <a16:creationId xmlns:a16="http://schemas.microsoft.com/office/drawing/2014/main" id="{9F9F5759-61B0-D2B5-7320-4F312FC09F2D}"/>
              </a:ext>
            </a:extLst>
          </p:cNvPr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8" name="Rectangle 13">
            <a:extLst>
              <a:ext uri="{FF2B5EF4-FFF2-40B4-BE49-F238E27FC236}">
                <a16:creationId xmlns:a16="http://schemas.microsoft.com/office/drawing/2014/main" id="{5EB4BF0A-245A-5F4A-3355-3FCA4900372F}"/>
              </a:ext>
            </a:extLst>
          </p:cNvPr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9" name="Rectangle 13">
            <a:extLst>
              <a:ext uri="{FF2B5EF4-FFF2-40B4-BE49-F238E27FC236}">
                <a16:creationId xmlns:a16="http://schemas.microsoft.com/office/drawing/2014/main" id="{C73A4148-9091-3925-BE1D-CD8A6103DEA6}"/>
              </a:ext>
            </a:extLst>
          </p:cNvPr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0" name="Rectangle 13">
            <a:extLst>
              <a:ext uri="{FF2B5EF4-FFF2-40B4-BE49-F238E27FC236}">
                <a16:creationId xmlns:a16="http://schemas.microsoft.com/office/drawing/2014/main" id="{2B1FDD87-ECDA-8D57-EBCC-D6FAF2A4D1C9}"/>
              </a:ext>
            </a:extLst>
          </p:cNvPr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1" name="Rectangle 13">
            <a:extLst>
              <a:ext uri="{FF2B5EF4-FFF2-40B4-BE49-F238E27FC236}">
                <a16:creationId xmlns:a16="http://schemas.microsoft.com/office/drawing/2014/main" id="{25705B44-E0B5-9879-B387-03B2BE3102D7}"/>
              </a:ext>
            </a:extLst>
          </p:cNvPr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23" name="Gerader Verbinder 55">
            <a:extLst>
              <a:ext uri="{FF2B5EF4-FFF2-40B4-BE49-F238E27FC236}">
                <a16:creationId xmlns:a16="http://schemas.microsoft.com/office/drawing/2014/main" id="{CFCBA94C-FC38-CE9C-41A0-C5908E2D9655}"/>
              </a:ext>
            </a:extLst>
          </p:cNvPr>
          <p:cNvCxnSpPr>
            <a:cxnSpLocks/>
          </p:cNvCxnSpPr>
          <p:nvPr/>
        </p:nvCxnSpPr>
        <p:spPr>
          <a:xfrm>
            <a:off x="4761918" y="3930778"/>
            <a:ext cx="7001457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FEE6A52-F216-23C3-6AFD-971FCA933401}"/>
              </a:ext>
            </a:extLst>
          </p:cNvPr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6" name="Freihandform: Form 52">
              <a:extLst>
                <a:ext uri="{FF2B5EF4-FFF2-40B4-BE49-F238E27FC236}">
                  <a16:creationId xmlns:a16="http://schemas.microsoft.com/office/drawing/2014/main" id="{4585181C-31FD-09CE-D61E-75D1706C9A89}"/>
                </a:ext>
              </a:extLst>
            </p:cNvPr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1219170">
                <a:defRPr/>
              </a:pPr>
              <a:endParaRPr lang="en-GB" sz="1467">
                <a:solidFill>
                  <a:prstClr val="black"/>
                </a:solidFill>
                <a:sym typeface="Arial" panose="020B0604020202020204" pitchFamily="34" charset="0"/>
              </a:endParaRPr>
            </a:p>
          </p:txBody>
        </p:sp>
        <p:cxnSp>
          <p:nvCxnSpPr>
            <p:cNvPr id="7" name="Straight Connector 83">
              <a:extLst>
                <a:ext uri="{FF2B5EF4-FFF2-40B4-BE49-F238E27FC236}">
                  <a16:creationId xmlns:a16="http://schemas.microsoft.com/office/drawing/2014/main" id="{EDC2B575-4830-8434-3905-E0F5DB1DC31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98" y="3281637"/>
              <a:ext cx="1866433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Straight Connector 84">
              <a:extLst>
                <a:ext uri="{FF2B5EF4-FFF2-40B4-BE49-F238E27FC236}">
                  <a16:creationId xmlns:a16="http://schemas.microsoft.com/office/drawing/2014/main" id="{A191FEA9-4A0A-0CE5-7391-BE35A4EEB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42" y="3281637"/>
              <a:ext cx="1832279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23DC09-F700-31E4-06C5-E25DF1816809}"/>
              </a:ext>
            </a:extLst>
          </p:cNvPr>
          <p:cNvGrpSpPr/>
          <p:nvPr/>
        </p:nvGrpSpPr>
        <p:grpSpPr>
          <a:xfrm>
            <a:off x="4718717" y="2885608"/>
            <a:ext cx="1324291" cy="217375"/>
            <a:chOff x="4697470" y="3209372"/>
            <a:chExt cx="433615" cy="163031"/>
          </a:xfrm>
        </p:grpSpPr>
        <p:cxnSp>
          <p:nvCxnSpPr>
            <p:cNvPr id="10" name="Gerader Verbinder 50">
              <a:extLst>
                <a:ext uri="{FF2B5EF4-FFF2-40B4-BE49-F238E27FC236}">
                  <a16:creationId xmlns:a16="http://schemas.microsoft.com/office/drawing/2014/main" id="{56A5A444-97CF-7F26-68EA-2459C575EF7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55">
              <a:extLst>
                <a:ext uri="{FF2B5EF4-FFF2-40B4-BE49-F238E27FC236}">
                  <a16:creationId xmlns:a16="http://schemas.microsoft.com/office/drawing/2014/main" id="{05C42648-B69A-9C8C-4AB3-59DA8E276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F4B848-7960-23D8-0ABB-BBFAA9B958C3}"/>
              </a:ext>
            </a:extLst>
          </p:cNvPr>
          <p:cNvSpPr txBox="1">
            <a:spLocks/>
          </p:cNvSpPr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Default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text colours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F9FB28-DD36-CD66-4F6C-6ECF5833CF06}"/>
              </a:ext>
            </a:extLst>
          </p:cNvPr>
          <p:cNvSpPr txBox="1">
            <a:spLocks/>
          </p:cNvSpPr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Colours for diagrams,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charts, graphs etc.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45AFD1-1A2B-BDBA-675C-C4E2E0D0C654}"/>
              </a:ext>
            </a:extLst>
          </p:cNvPr>
          <p:cNvGrpSpPr/>
          <p:nvPr/>
        </p:nvGrpSpPr>
        <p:grpSpPr>
          <a:xfrm>
            <a:off x="7589112" y="2885608"/>
            <a:ext cx="4159413" cy="217375"/>
            <a:chOff x="4697470" y="3209372"/>
            <a:chExt cx="433615" cy="163031"/>
          </a:xfrm>
        </p:grpSpPr>
        <p:cxnSp>
          <p:nvCxnSpPr>
            <p:cNvPr id="16" name="Gerader Verbinder 50">
              <a:extLst>
                <a:ext uri="{FF2B5EF4-FFF2-40B4-BE49-F238E27FC236}">
                  <a16:creationId xmlns:a16="http://schemas.microsoft.com/office/drawing/2014/main" id="{B5796AB1-0417-5A31-3E74-378D8F723F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55">
              <a:extLst>
                <a:ext uri="{FF2B5EF4-FFF2-40B4-BE49-F238E27FC236}">
                  <a16:creationId xmlns:a16="http://schemas.microsoft.com/office/drawing/2014/main" id="{62367B8C-6F81-F970-D1D7-9026EE55C2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036F5C-40DF-245B-2FCD-CDDC9AD1326A}"/>
              </a:ext>
            </a:extLst>
          </p:cNvPr>
          <p:cNvGrpSpPr/>
          <p:nvPr/>
        </p:nvGrpSpPr>
        <p:grpSpPr>
          <a:xfrm>
            <a:off x="4718717" y="5661456"/>
            <a:ext cx="2770131" cy="217375"/>
            <a:chOff x="4697470" y="3209372"/>
            <a:chExt cx="433615" cy="163031"/>
          </a:xfrm>
        </p:grpSpPr>
        <p:cxnSp>
          <p:nvCxnSpPr>
            <p:cNvPr id="21" name="Gerader Verbinder 50">
              <a:extLst>
                <a:ext uri="{FF2B5EF4-FFF2-40B4-BE49-F238E27FC236}">
                  <a16:creationId xmlns:a16="http://schemas.microsoft.com/office/drawing/2014/main" id="{27EE15C5-866E-FEA7-BBB4-8262523843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55">
              <a:extLst>
                <a:ext uri="{FF2B5EF4-FFF2-40B4-BE49-F238E27FC236}">
                  <a16:creationId xmlns:a16="http://schemas.microsoft.com/office/drawing/2014/main" id="{EF5CBFAA-4917-9B46-C074-3E9F2A7CB6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C202630-7313-0A0D-AA0A-44CAB0F617DB}"/>
              </a:ext>
            </a:extLst>
          </p:cNvPr>
          <p:cNvSpPr txBox="1">
            <a:spLocks/>
          </p:cNvSpPr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Colours for diagrams,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charts, graphs etc.</a:t>
            </a: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410D9C1D-EE54-587E-C248-FFD4768EC955}"/>
              </a:ext>
            </a:extLst>
          </p:cNvPr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61434C17-6C71-1C53-AF95-ED465F241650}"/>
              </a:ext>
            </a:extLst>
          </p:cNvPr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305855F0-B05A-C770-32B9-EEA1771CCE59}"/>
              </a:ext>
            </a:extLst>
          </p:cNvPr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2D6057A9-B527-AC86-688D-F5142D6AC99E}"/>
              </a:ext>
            </a:extLst>
          </p:cNvPr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F47FB4-78BD-7901-6A97-EF2C8E1600AE}"/>
              </a:ext>
            </a:extLst>
          </p:cNvPr>
          <p:cNvGrpSpPr/>
          <p:nvPr/>
        </p:nvGrpSpPr>
        <p:grpSpPr>
          <a:xfrm>
            <a:off x="9015202" y="5661456"/>
            <a:ext cx="2770131" cy="217375"/>
            <a:chOff x="4697470" y="3209372"/>
            <a:chExt cx="433615" cy="163031"/>
          </a:xfrm>
        </p:grpSpPr>
        <p:cxnSp>
          <p:nvCxnSpPr>
            <p:cNvPr id="31" name="Gerader Verbinder 50">
              <a:extLst>
                <a:ext uri="{FF2B5EF4-FFF2-40B4-BE49-F238E27FC236}">
                  <a16:creationId xmlns:a16="http://schemas.microsoft.com/office/drawing/2014/main" id="{77A85FCE-E228-EDBF-29D6-6EBD87604C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55">
              <a:extLst>
                <a:ext uri="{FF2B5EF4-FFF2-40B4-BE49-F238E27FC236}">
                  <a16:creationId xmlns:a16="http://schemas.microsoft.com/office/drawing/2014/main" id="{849A3294-B797-74D1-3EAB-2E19DFB6B1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58D97B61-61BB-F277-80B9-35F247DDB62B}"/>
              </a:ext>
            </a:extLst>
          </p:cNvPr>
          <p:cNvSpPr txBox="1">
            <a:spLocks/>
          </p:cNvSpPr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Colours for diagrams,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charts, graphs etc.</a:t>
            </a:r>
          </a:p>
        </p:txBody>
      </p:sp>
    </p:spTree>
    <p:extLst>
      <p:ext uri="{BB962C8B-B14F-4D97-AF65-F5344CB8AC3E}">
        <p14:creationId xmlns:p14="http://schemas.microsoft.com/office/powerpoint/2010/main" val="405577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561E403-33F7-B94A-DE82-295AC6F21A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5" r="15853"/>
          <a:stretch/>
        </p:blipFill>
        <p:spPr>
          <a:xfrm>
            <a:off x="6096000" y="1098000"/>
            <a:ext cx="6096000" cy="5760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E50F8-6089-8B05-8B3F-8F26994E4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1555665"/>
            <a:ext cx="5232000" cy="4896000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Key Functionalities</a:t>
            </a:r>
          </a:p>
          <a:p>
            <a:r>
              <a:rPr lang="en-US" dirty="0"/>
              <a:t>Q&amp;A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823D42-BBCC-FF67-3367-1A97BAB8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5981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74289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What is MS Lists?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Introduction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9F1D8E-5CD6-669B-488D-B0394463E63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4559" t="-5617" r="31079" b="-2491"/>
          <a:stretch>
            <a:fillRect/>
          </a:stretch>
        </p:blipFill>
        <p:spPr>
          <a:xfrm>
            <a:off x="6096000" y="1098000"/>
            <a:ext cx="6096000" cy="5760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9E7B5-BDF1-4F3B-5DC4-0AD36B611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669289" lvl="1" indent="-334645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MS List is a tool for managing structured lists of data</a:t>
            </a:r>
          </a:p>
          <a:p>
            <a:pPr marL="669289" lvl="1" indent="-334645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Works like a simple table or database</a:t>
            </a:r>
          </a:p>
          <a:p>
            <a:pPr marL="669289" lvl="1" indent="-334645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Let’s users:</a:t>
            </a:r>
          </a:p>
          <a:p>
            <a:pPr marL="1338579" lvl="2" indent="-446193">
              <a:lnSpc>
                <a:spcPct val="100000"/>
              </a:lnSpc>
              <a:buFont typeface="Arial"/>
              <a:buChar char="⚬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Create lists</a:t>
            </a:r>
          </a:p>
          <a:p>
            <a:pPr marL="1338579" lvl="2" indent="-446193">
              <a:lnSpc>
                <a:spcPct val="100000"/>
              </a:lnSpc>
              <a:buFont typeface="Arial"/>
              <a:buChar char="⚬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View data</a:t>
            </a:r>
          </a:p>
          <a:p>
            <a:pPr marL="1338579" lvl="2" indent="-446193">
              <a:lnSpc>
                <a:spcPct val="100000"/>
              </a:lnSpc>
              <a:buFont typeface="Arial"/>
              <a:buChar char="⚬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Manage info clearly and easily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1DB2E-AD64-0680-8783-D12FD58E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Microsoft Lists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96EED-E4A7-AF91-27B1-EB89B3B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991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18B968-C584-8DAD-AD19-51B0EF3222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02973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CEAA93-EF5B-6E0E-C86D-8320414DF7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2C5989-BC54-3BBD-8A51-0597FC880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Key </a:t>
            </a:r>
            <a:r>
              <a:rPr lang="en-US" dirty="0" err="1"/>
              <a:t>Functionalitie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A8424D-E30A-CC8F-7CCA-CAC552D8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2572" y="1109759"/>
            <a:ext cx="7219428" cy="463848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27CAB0-B37D-52A6-4426-B2C2E84419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999" y="1826883"/>
            <a:ext cx="4877419" cy="3204232"/>
          </a:xfrm>
        </p:spPr>
        <p:txBody>
          <a:bodyPr wrap="square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Create and Manage Lists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Custom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Manage List Items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Custom Views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Conditional Formatting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Permissions and Sharing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Built-in Templates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C62CE5-8D7B-3AB9-4C63-246726DC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wrap="square" anchor="ctr">
            <a:normAutofit/>
          </a:bodyPr>
          <a:lstStyle/>
          <a:p>
            <a:r>
              <a:rPr lang="en-US"/>
              <a:t>Key Functionalities of MS Lists</a:t>
            </a:r>
          </a:p>
        </p:txBody>
      </p:sp>
    </p:spTree>
    <p:extLst>
      <p:ext uri="{BB962C8B-B14F-4D97-AF65-F5344CB8AC3E}">
        <p14:creationId xmlns:p14="http://schemas.microsoft.com/office/powerpoint/2010/main" val="1361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FF9ECD-E04B-9B6C-75C2-0FA45FCB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Screen</a:t>
            </a:r>
          </a:p>
        </p:txBody>
      </p:sp>
      <p:pic>
        <p:nvPicPr>
          <p:cNvPr id="7" name="Picture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78B8A0-1BF9-276A-9BF9-724FE94B212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2" b="3386"/>
          <a:stretch>
            <a:fillRect/>
          </a:stretch>
        </p:blipFill>
        <p:spPr>
          <a:xfrm>
            <a:off x="0" y="1098000"/>
            <a:ext cx="12192000" cy="5760000"/>
          </a:xfrm>
        </p:spPr>
      </p:pic>
    </p:spTree>
    <p:extLst>
      <p:ext uri="{BB962C8B-B14F-4D97-AF65-F5344CB8AC3E}">
        <p14:creationId xmlns:p14="http://schemas.microsoft.com/office/powerpoint/2010/main" val="350523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62510A1F-2EA7-4EA2-AAB4-F1C7937D1124}" vid="{EAF1E2DA-C1F8-46A6-B21C-C2C8E7E0A1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CA5C03B5B3648A59C327F9B592BCA" ma:contentTypeVersion="18" ma:contentTypeDescription="Create a new document." ma:contentTypeScope="" ma:versionID="6c18a499376fe99d18d064f593f17266">
  <xsd:schema xmlns:xsd="http://www.w3.org/2001/XMLSchema" xmlns:xs="http://www.w3.org/2001/XMLSchema" xmlns:p="http://schemas.microsoft.com/office/2006/metadata/properties" xmlns:ns2="ab110e31-9a28-463c-b599-9105678ef09e" xmlns:ns3="b416dfb7-f3da-461d-9305-4b76a01efcc1" targetNamespace="http://schemas.microsoft.com/office/2006/metadata/properties" ma:root="true" ma:fieldsID="c0ea90f0bc4730787fb2734bd82545d6" ns2:_="" ns3:_="">
    <xsd:import namespace="ab110e31-9a28-463c-b599-9105678ef09e"/>
    <xsd:import namespace="b416dfb7-f3da-461d-9305-4b76a01efc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110e31-9a28-463c-b599-9105678ef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6dfb7-f3da-461d-9305-4b76a01efcc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b86b37b-a08c-44d0-9ed8-25de7933685a}" ma:internalName="TaxCatchAll" ma:showField="CatchAllData" ma:web="b416dfb7-f3da-461d-9305-4b76a01efc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C702D9-9E55-4D09-9269-3B464CFDB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110e31-9a28-463c-b599-9105678ef09e"/>
    <ds:schemaRef ds:uri="b416dfb7-f3da-461d-9305-4b76a01efc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1601</TotalTime>
  <Words>2324</Words>
  <Application>Microsoft Office PowerPoint</Application>
  <PresentationFormat>Widescreen</PresentationFormat>
  <Paragraphs>364</Paragraphs>
  <Slides>38</Slides>
  <Notes>36</Notes>
  <HiddenSlides>3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bbv template EN</vt:lpstr>
      <vt:lpstr>think-cell Slide</vt:lpstr>
      <vt:lpstr>PowerPoint Presentation</vt:lpstr>
      <vt:lpstr>Ypp 4</vt:lpstr>
      <vt:lpstr>Presentation on MS Lists Functionalities</vt:lpstr>
      <vt:lpstr>Agenda</vt:lpstr>
      <vt:lpstr>Introduction</vt:lpstr>
      <vt:lpstr>Introduction</vt:lpstr>
      <vt:lpstr>Key Functionalitie</vt:lpstr>
      <vt:lpstr>Key Functionalities of MS Lists</vt:lpstr>
      <vt:lpstr>Dashboard Screen</vt:lpstr>
      <vt:lpstr>Dashboard Screen</vt:lpstr>
      <vt:lpstr>Dashboard Entities</vt:lpstr>
      <vt:lpstr>Dashboard Sample Data</vt:lpstr>
      <vt:lpstr>Create List Screen</vt:lpstr>
      <vt:lpstr>Create List Screen</vt:lpstr>
      <vt:lpstr>Create List From List Type</vt:lpstr>
      <vt:lpstr>Create List Sample Data</vt:lpstr>
      <vt:lpstr>Create List Sample Data</vt:lpstr>
      <vt:lpstr>Create List From Template</vt:lpstr>
      <vt:lpstr>Template Entities</vt:lpstr>
      <vt:lpstr>List Management</vt:lpstr>
      <vt:lpstr>List Row Detail</vt:lpstr>
      <vt:lpstr>List Column</vt:lpstr>
      <vt:lpstr>List Entities</vt:lpstr>
      <vt:lpstr>List Column Setting</vt:lpstr>
      <vt:lpstr>List Column Setting Entities</vt:lpstr>
      <vt:lpstr>List View</vt:lpstr>
      <vt:lpstr>List View Entities</vt:lpstr>
      <vt:lpstr>List View Sample Data</vt:lpstr>
      <vt:lpstr>Manage Access</vt:lpstr>
      <vt:lpstr>Manage Access</vt:lpstr>
      <vt:lpstr>Manage Access Entities</vt:lpstr>
      <vt:lpstr>Manage Access Sample Data</vt:lpstr>
      <vt:lpstr>Trash</vt:lpstr>
      <vt:lpstr>Q&amp;A</vt:lpstr>
      <vt:lpstr>PowerPoint Presentation</vt:lpstr>
      <vt:lpstr>bbv template EN</vt:lpstr>
      <vt:lpstr>Working area, guides &amp; ruler</vt:lpstr>
      <vt:lpstr>bbv colour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Dao Trong Vo</dc:creator>
  <cp:lastModifiedBy>Quân Võ Nguyễn Đình</cp:lastModifiedBy>
  <cp:revision>28</cp:revision>
  <dcterms:created xsi:type="dcterms:W3CDTF">2025-07-10T03:51:23Z</dcterms:created>
  <dcterms:modified xsi:type="dcterms:W3CDTF">2025-07-29T03:51:20Z</dcterms:modified>
</cp:coreProperties>
</file>